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7.jpeg" ContentType="image/jpeg"/>
  <Override PartName="/ppt/media/image3.png" ContentType="image/png"/>
  <Override PartName="/ppt/media/image1.jpeg" ContentType="image/jpeg"/>
  <Override PartName="/ppt/media/hdphoto1.wdp" ContentType="image/vnd.ms-photo"/>
  <Override PartName="/ppt/media/image2.jpeg" ContentType="image/jpeg"/>
  <Override PartName="/ppt/media/image4.jpeg" ContentType="image/jpeg"/>
  <Override PartName="/ppt/media/image5.png" ContentType="image/png"/>
  <Override PartName="/ppt/media/image8.jpeg" ContentType="image/jpeg"/>
  <Override PartName="/ppt/media/image6.png" ContentType="image/png"/>
  <Override PartName="/ppt/media/image7.png" ContentType="image/pn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hyperlink" Target="https://www.lpb-bw.de/novemberrevolution/" TargetMode="External"/><Relationship Id="rId3" Type="http://schemas.openxmlformats.org/officeDocument/2006/relationships/hyperlink" Target="https://www.bpb.de/55949/vom-kaiserreich-zur-republik-1918-19?p=all" TargetMode="External"/><Relationship Id="rId4" Type="http://schemas.openxmlformats.org/officeDocument/2006/relationships/hyperlink" Target="https://de.wikipedia.org/wiki/Novemberrevolution" TargetMode="External"/><Relationship Id="rId5" Type="http://schemas.openxmlformats.org/officeDocument/2006/relationships/hyperlink" Target="https://www.bpb.de/izpb/274840/deutsche-revolution?p=all" TargetMode="External"/><Relationship Id="rId6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microsoft.com/office/2007/relationships/hdphoto" Target="../media/hdphoto1.wdp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i="1" lang="de-DE" sz="3200" spc="-1" strike="noStrike">
                <a:solidFill>
                  <a:srgbClr val="000000"/>
                </a:solidFill>
                <a:latin typeface="Arial"/>
                <a:ea typeface="DejaVu Sans"/>
              </a:rPr>
              <a:t>Der 9. November in der deutschen Geschichte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534240" y="143640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i="1" lang="de-DE" sz="44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Die Novemberrevolution 1918</a:t>
            </a:r>
            <a:endParaRPr b="0" lang="de-DE" sz="4400" spc="-1" strike="noStrike">
              <a:latin typeface="Arial"/>
            </a:endParaRPr>
          </a:p>
        </p:txBody>
      </p:sp>
    </p:spTree>
  </p:cSld>
  <p:transition spd="med">
    <p:wipe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de-DE" sz="3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Ablauf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288000" y="3456000"/>
            <a:ext cx="9430920" cy="502920"/>
          </a:xfrm>
          <a:custGeom>
            <a:avLst/>
            <a:gdLst/>
            <a:ahLst/>
            <a:rect l="l" t="t" r="r" b="b"/>
            <a:pathLst>
              <a:path w="26201" h="1400">
                <a:moveTo>
                  <a:pt x="0" y="226"/>
                </a:moveTo>
                <a:lnTo>
                  <a:pt x="23169" y="226"/>
                </a:lnTo>
                <a:lnTo>
                  <a:pt x="23169" y="0"/>
                </a:lnTo>
                <a:lnTo>
                  <a:pt x="26201" y="700"/>
                </a:lnTo>
                <a:lnTo>
                  <a:pt x="23169" y="1400"/>
                </a:lnTo>
                <a:lnTo>
                  <a:pt x="23169" y="1174"/>
                </a:lnTo>
                <a:lnTo>
                  <a:pt x="0" y="1174"/>
                </a:lnTo>
                <a:lnTo>
                  <a:pt x="0" y="226"/>
                </a:lnTo>
              </a:path>
            </a:pathLst>
          </a:custGeom>
          <a:solidFill>
            <a:srgbClr val="999999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Line 3"/>
          <p:cNvSpPr/>
          <p:nvPr/>
        </p:nvSpPr>
        <p:spPr>
          <a:xfrm>
            <a:off x="432000" y="3816000"/>
            <a:ext cx="360" cy="1080000"/>
          </a:xfrm>
          <a:prstGeom prst="line">
            <a:avLst/>
          </a:prstGeom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4"/>
          <p:cNvSpPr/>
          <p:nvPr/>
        </p:nvSpPr>
        <p:spPr>
          <a:xfrm>
            <a:off x="288000" y="5112000"/>
            <a:ext cx="2086920" cy="8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Ende Oktober / Anfang November 1918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06" name="Line 5"/>
          <p:cNvSpPr/>
          <p:nvPr/>
        </p:nvSpPr>
        <p:spPr>
          <a:xfrm flipV="1">
            <a:off x="1512000" y="2304000"/>
            <a:ext cx="360" cy="1224000"/>
          </a:xfrm>
          <a:prstGeom prst="line">
            <a:avLst/>
          </a:prstGeom>
          <a:ln w="38160">
            <a:solidFill>
              <a:srgbClr val="9999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6"/>
          <p:cNvSpPr/>
          <p:nvPr/>
        </p:nvSpPr>
        <p:spPr>
          <a:xfrm>
            <a:off x="288000" y="1989720"/>
            <a:ext cx="2590920" cy="6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3. / 4. November 1918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08" name="Line 7"/>
          <p:cNvSpPr/>
          <p:nvPr/>
        </p:nvSpPr>
        <p:spPr>
          <a:xfrm>
            <a:off x="3240000" y="3888000"/>
            <a:ext cx="360" cy="936000"/>
          </a:xfrm>
          <a:prstGeom prst="line">
            <a:avLst/>
          </a:prstGeom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8"/>
          <p:cNvSpPr/>
          <p:nvPr/>
        </p:nvSpPr>
        <p:spPr>
          <a:xfrm>
            <a:off x="2304000" y="4837680"/>
            <a:ext cx="287892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b00000"/>
                </a:solidFill>
                <a:latin typeface="Arial"/>
                <a:ea typeface="DejaVu Sans"/>
              </a:rPr>
              <a:t>7. November 1918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10" name="Line 9"/>
          <p:cNvSpPr/>
          <p:nvPr/>
        </p:nvSpPr>
        <p:spPr>
          <a:xfrm flipV="1">
            <a:off x="4392000" y="2448000"/>
            <a:ext cx="360" cy="1152000"/>
          </a:xfrm>
          <a:prstGeom prst="line">
            <a:avLst/>
          </a:prstGeom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10"/>
          <p:cNvSpPr/>
          <p:nvPr/>
        </p:nvSpPr>
        <p:spPr>
          <a:xfrm>
            <a:off x="3312000" y="2133720"/>
            <a:ext cx="215892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b00000"/>
                </a:solidFill>
                <a:latin typeface="Arial"/>
                <a:ea typeface="DejaVu Sans"/>
              </a:rPr>
              <a:t>8. November 1918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12" name="Line 11"/>
          <p:cNvSpPr/>
          <p:nvPr/>
        </p:nvSpPr>
        <p:spPr>
          <a:xfrm>
            <a:off x="5616000" y="3888000"/>
            <a:ext cx="360" cy="864000"/>
          </a:xfrm>
          <a:prstGeom prst="line">
            <a:avLst/>
          </a:prstGeom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12"/>
          <p:cNvSpPr/>
          <p:nvPr/>
        </p:nvSpPr>
        <p:spPr>
          <a:xfrm>
            <a:off x="4752000" y="4752000"/>
            <a:ext cx="2158920" cy="6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9. November 1918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14" name="Line 13"/>
          <p:cNvSpPr/>
          <p:nvPr/>
        </p:nvSpPr>
        <p:spPr>
          <a:xfrm flipV="1">
            <a:off x="6984000" y="2520000"/>
            <a:ext cx="360" cy="1008000"/>
          </a:xfrm>
          <a:prstGeom prst="line">
            <a:avLst/>
          </a:prstGeom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14"/>
          <p:cNvSpPr/>
          <p:nvPr/>
        </p:nvSpPr>
        <p:spPr>
          <a:xfrm>
            <a:off x="5832000" y="2160000"/>
            <a:ext cx="244692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10. November 1918</a:t>
            </a:r>
            <a:endParaRPr b="0" lang="de-DE" sz="1800" spc="-1" strike="noStrike">
              <a:latin typeface="Arial"/>
            </a:endParaRPr>
          </a:p>
        </p:txBody>
      </p:sp>
    </p:spTree>
  </p:cSld>
  <p:transition spd="med">
    <p:wipe dir="u"/>
  </p:transition>
  <p:timing>
    <p:tnLst>
      <p:par>
        <p:cTn id="141" dur="indefinite" restart="never" nodeType="tmRoot">
          <p:childTnLst>
            <p:seq>
              <p:cTn id="1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360000" y="346320"/>
            <a:ext cx="9358920" cy="86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de-DE" sz="3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7. / 8. November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16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Räte erzwingen Abdankung der Könige und Fürsten</a:t>
            </a:r>
            <a:endParaRPr b="0" lang="de-DE" sz="2600" spc="-1" strike="noStrike">
              <a:latin typeface="Arial"/>
            </a:endParaRPr>
          </a:p>
          <a:p>
            <a:pPr marL="216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Ausrufung des Freistaats (der Republik) Bayern und der Republik Braunschweig</a:t>
            </a:r>
            <a:endParaRPr b="0" lang="de-DE" sz="2600" spc="-1" strike="noStrike">
              <a:latin typeface="Arial"/>
            </a:endParaRPr>
          </a:p>
          <a:p>
            <a:pPr marL="216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Neuer bayerischer Ministerpräsident: </a:t>
            </a:r>
            <a:endParaRPr b="0" lang="de-DE" sz="2600" spc="-1" strike="noStrike">
              <a:latin typeface="Arial"/>
            </a:endParaRPr>
          </a:p>
          <a:p>
            <a:pPr marL="720">
              <a:lnSpc>
                <a:spcPct val="150000"/>
              </a:lnSpc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Kurt Eisner</a:t>
            </a:r>
            <a:endParaRPr b="0" lang="de-DE" sz="2600" spc="-1" strike="noStrike">
              <a:latin typeface="Arial"/>
            </a:endParaRPr>
          </a:p>
        </p:txBody>
      </p:sp>
      <p:pic>
        <p:nvPicPr>
          <p:cNvPr id="218" name="Grafik 2" descr=""/>
          <p:cNvPicPr/>
          <p:nvPr/>
        </p:nvPicPr>
        <p:blipFill>
          <a:blip r:embed="rId2"/>
          <a:stretch/>
        </p:blipFill>
        <p:spPr>
          <a:xfrm>
            <a:off x="6643800" y="3095280"/>
            <a:ext cx="2161800" cy="3057120"/>
          </a:xfrm>
          <a:prstGeom prst="rect">
            <a:avLst/>
          </a:prstGeom>
          <a:ln>
            <a:noFill/>
          </a:ln>
        </p:spPr>
      </p:pic>
    </p:spTree>
  </p:cSld>
  <p:transition spd="med">
    <p:wipe dir="u"/>
  </p:transition>
  <p:timing>
    <p:tnLst>
      <p:par>
        <p:cTn id="143" dur="indefinite" restart="never" nodeType="tmRoot">
          <p:childTnLst>
            <p:seq>
              <p:cTn id="144" dur="indefinite" nodeType="mainSeq">
                <p:childTnLst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8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25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63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de-DE" sz="3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Ablauf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288000" y="3456000"/>
            <a:ext cx="9430920" cy="502920"/>
          </a:xfrm>
          <a:custGeom>
            <a:avLst/>
            <a:gdLst/>
            <a:ahLst/>
            <a:rect l="l" t="t" r="r" b="b"/>
            <a:pathLst>
              <a:path w="26201" h="1400">
                <a:moveTo>
                  <a:pt x="0" y="226"/>
                </a:moveTo>
                <a:lnTo>
                  <a:pt x="23169" y="226"/>
                </a:lnTo>
                <a:lnTo>
                  <a:pt x="23169" y="0"/>
                </a:lnTo>
                <a:lnTo>
                  <a:pt x="26201" y="700"/>
                </a:lnTo>
                <a:lnTo>
                  <a:pt x="23169" y="1400"/>
                </a:lnTo>
                <a:lnTo>
                  <a:pt x="23169" y="1174"/>
                </a:lnTo>
                <a:lnTo>
                  <a:pt x="0" y="1174"/>
                </a:lnTo>
                <a:lnTo>
                  <a:pt x="0" y="226"/>
                </a:lnTo>
              </a:path>
            </a:pathLst>
          </a:custGeom>
          <a:solidFill>
            <a:srgbClr val="999999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Line 3"/>
          <p:cNvSpPr/>
          <p:nvPr/>
        </p:nvSpPr>
        <p:spPr>
          <a:xfrm>
            <a:off x="432000" y="3816000"/>
            <a:ext cx="360" cy="1080000"/>
          </a:xfrm>
          <a:prstGeom prst="line">
            <a:avLst/>
          </a:prstGeom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4"/>
          <p:cNvSpPr/>
          <p:nvPr/>
        </p:nvSpPr>
        <p:spPr>
          <a:xfrm>
            <a:off x="288000" y="5112000"/>
            <a:ext cx="2086920" cy="8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Ende Oktober / Anfang November 1918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23" name="Line 5"/>
          <p:cNvSpPr/>
          <p:nvPr/>
        </p:nvSpPr>
        <p:spPr>
          <a:xfrm flipV="1">
            <a:off x="1512000" y="2304000"/>
            <a:ext cx="360" cy="1224000"/>
          </a:xfrm>
          <a:prstGeom prst="line">
            <a:avLst/>
          </a:prstGeom>
          <a:ln w="38160">
            <a:solidFill>
              <a:srgbClr val="9999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6"/>
          <p:cNvSpPr/>
          <p:nvPr/>
        </p:nvSpPr>
        <p:spPr>
          <a:xfrm>
            <a:off x="288000" y="1989720"/>
            <a:ext cx="2590920" cy="6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3. / 4. November 1918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25" name="Line 7"/>
          <p:cNvSpPr/>
          <p:nvPr/>
        </p:nvSpPr>
        <p:spPr>
          <a:xfrm>
            <a:off x="3240000" y="3888000"/>
            <a:ext cx="360" cy="936000"/>
          </a:xfrm>
          <a:prstGeom prst="line">
            <a:avLst/>
          </a:prstGeom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8"/>
          <p:cNvSpPr/>
          <p:nvPr/>
        </p:nvSpPr>
        <p:spPr>
          <a:xfrm>
            <a:off x="2304000" y="4837680"/>
            <a:ext cx="287892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7. November 1918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27" name="Line 9"/>
          <p:cNvSpPr/>
          <p:nvPr/>
        </p:nvSpPr>
        <p:spPr>
          <a:xfrm flipV="1">
            <a:off x="4392000" y="2448000"/>
            <a:ext cx="360" cy="1152000"/>
          </a:xfrm>
          <a:prstGeom prst="line">
            <a:avLst/>
          </a:prstGeom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10"/>
          <p:cNvSpPr/>
          <p:nvPr/>
        </p:nvSpPr>
        <p:spPr>
          <a:xfrm>
            <a:off x="3312000" y="2133720"/>
            <a:ext cx="215892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8. November 1918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29" name="Line 11"/>
          <p:cNvSpPr/>
          <p:nvPr/>
        </p:nvSpPr>
        <p:spPr>
          <a:xfrm>
            <a:off x="5616000" y="3888000"/>
            <a:ext cx="360" cy="864000"/>
          </a:xfrm>
          <a:prstGeom prst="line">
            <a:avLst/>
          </a:prstGeom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12"/>
          <p:cNvSpPr/>
          <p:nvPr/>
        </p:nvSpPr>
        <p:spPr>
          <a:xfrm>
            <a:off x="4752000" y="4752000"/>
            <a:ext cx="2158920" cy="6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b00000"/>
                </a:solidFill>
                <a:latin typeface="Arial"/>
                <a:ea typeface="DejaVu Sans"/>
              </a:rPr>
              <a:t>9. November 1918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31" name="Line 13"/>
          <p:cNvSpPr/>
          <p:nvPr/>
        </p:nvSpPr>
        <p:spPr>
          <a:xfrm flipV="1">
            <a:off x="6984000" y="2520000"/>
            <a:ext cx="360" cy="1008000"/>
          </a:xfrm>
          <a:prstGeom prst="line">
            <a:avLst/>
          </a:prstGeom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14"/>
          <p:cNvSpPr/>
          <p:nvPr/>
        </p:nvSpPr>
        <p:spPr>
          <a:xfrm>
            <a:off x="5832000" y="2160000"/>
            <a:ext cx="244692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10. November 1918</a:t>
            </a:r>
            <a:endParaRPr b="0" lang="de-DE" sz="1800" spc="-1" strike="noStrike">
              <a:latin typeface="Arial"/>
            </a:endParaRPr>
          </a:p>
        </p:txBody>
      </p:sp>
    </p:spTree>
  </p:cSld>
  <p:transition spd="med">
    <p:wipe dir="u"/>
  </p:transition>
  <p:timing>
    <p:tnLst>
      <p:par>
        <p:cTn id="169" dur="indefinite" restart="never" nodeType="tmRoot">
          <p:childTnLst>
            <p:seq>
              <p:cTn id="1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360000" y="346320"/>
            <a:ext cx="9358920" cy="86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de-DE" sz="3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9. November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360000" y="1440000"/>
            <a:ext cx="9358920" cy="503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16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Arbeiter und Soldaten fordern Abdankung des Kaisers bei Massendemonstrationen</a:t>
            </a:r>
            <a:endParaRPr b="0" lang="de-DE" sz="2600" spc="-1" strike="noStrike">
              <a:latin typeface="Arial"/>
            </a:endParaRPr>
          </a:p>
          <a:p>
            <a:pPr marL="216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Prinz Max von Baden verkündet Abdankung des Kaisers und Übergibt die Regierung an Friedrich Ebert, SPD</a:t>
            </a:r>
            <a:endParaRPr b="0" lang="de-DE" sz="2600" spc="-1" strike="noStrike">
              <a:latin typeface="Arial"/>
            </a:endParaRPr>
          </a:p>
          <a:p>
            <a:pPr marL="216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14 Uhr:</a:t>
            </a: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 Philipp Scheidemann ruft die Deutsche Republik aus</a:t>
            </a:r>
            <a:endParaRPr b="0" lang="de-DE" sz="2600" spc="-1" strike="noStrike">
              <a:latin typeface="Arial"/>
            </a:endParaRPr>
          </a:p>
          <a:p>
            <a:pPr marL="216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16 Uhr:</a:t>
            </a: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 Karl Liebknecht (Spartakusbund) ruft die freie sozialistische Republik aus</a:t>
            </a:r>
            <a:endParaRPr b="0" lang="de-DE" sz="2600" spc="-1" strike="noStrike">
              <a:latin typeface="Arial"/>
            </a:endParaRPr>
          </a:p>
          <a:p>
            <a:pPr marL="216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1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Uneinigkeit über politische Zukunft:</a:t>
            </a: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de-DE" sz="2600" spc="-1" strike="noStrike">
              <a:latin typeface="Arial"/>
            </a:endParaRPr>
          </a:p>
          <a:p>
            <a:pPr marL="216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de-DE" sz="2600" spc="-1" strike="noStrike">
                <a:solidFill>
                  <a:srgbClr val="ba131a"/>
                </a:solidFill>
                <a:latin typeface="Arial"/>
                <a:ea typeface="DejaVu Sans"/>
              </a:rPr>
              <a:t>parlamentarische Demokratie vs. Räterepublik</a:t>
            </a:r>
            <a:endParaRPr b="0" lang="de-DE" sz="2600" spc="-1" strike="noStrike">
              <a:latin typeface="Arial"/>
            </a:endParaRPr>
          </a:p>
        </p:txBody>
      </p:sp>
    </p:spTree>
  </p:cSld>
  <p:transition spd="med">
    <p:wipe dir="u"/>
  </p:transition>
  <p:timing>
    <p:tnLst>
      <p:par>
        <p:cTn id="171" dur="indefinite" restart="never" nodeType="tmRoot">
          <p:childTnLst>
            <p:seq>
              <p:cTn id="172" dur="indefinite" nodeType="mainSeq">
                <p:childTnLst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78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81" end="2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40" end="3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23" end="3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61" end="4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rafik 232" descr=""/>
          <p:cNvPicPr/>
          <p:nvPr/>
        </p:nvPicPr>
        <p:blipFill>
          <a:blip r:embed="rId2"/>
          <a:srcRect l="0" t="5103" r="0" b="13228"/>
          <a:stretch/>
        </p:blipFill>
        <p:spPr>
          <a:xfrm>
            <a:off x="557280" y="1656000"/>
            <a:ext cx="8991360" cy="5574240"/>
          </a:xfrm>
          <a:prstGeom prst="rect">
            <a:avLst/>
          </a:prstGeom>
          <a:ln>
            <a:noFill/>
          </a:ln>
        </p:spPr>
      </p:pic>
      <p:sp>
        <p:nvSpPr>
          <p:cNvPr id="236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i="1" lang="de-DE" sz="3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parlamentarische Demokratie vs. Räterepublik</a:t>
            </a:r>
            <a:endParaRPr b="0" lang="de-DE" sz="3600" spc="-1" strike="noStrike">
              <a:latin typeface="Arial"/>
            </a:endParaRPr>
          </a:p>
        </p:txBody>
      </p:sp>
    </p:spTree>
  </p:cSld>
  <p:transition spd="med">
    <p:wipe dir="u"/>
  </p:transition>
  <p:timing>
    <p:tnLst>
      <p:par>
        <p:cTn id="201" dur="indefinite" restart="never" nodeType="tmRoot">
          <p:childTnLst>
            <p:seq>
              <p:cTn id="2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de-DE" sz="3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Folgen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504000" y="201600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10. November 1918: </a:t>
            </a:r>
            <a:endParaRPr b="0" lang="de-DE" sz="26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Nach Beratungen zwischen Friedrich Ebert und Philip Scheidemann (MSPD) und Hugo Haase und Wilhelm Dittmann (USPD):</a:t>
            </a:r>
            <a:endParaRPr b="0" lang="de-DE" sz="2600" spc="-1" strike="noStrike">
              <a:latin typeface="Arial"/>
            </a:endParaRPr>
          </a:p>
          <a:p>
            <a:pPr lvl="1" marL="1023120" indent="-456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70000"/>
              <a:buFont typeface="Wingdings" charset="2"/>
              <a:buChar char=""/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Übergangsregierung zwischen SPD und USPD: </a:t>
            </a:r>
            <a:endParaRPr b="0" lang="de-DE" sz="2600" spc="-1" strike="noStrike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„</a:t>
            </a: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Rat der Volksbeauftragten“</a:t>
            </a:r>
            <a:endParaRPr b="0" lang="de-DE" sz="2600" spc="-1" strike="noStrike">
              <a:latin typeface="Arial"/>
            </a:endParaRPr>
          </a:p>
          <a:p>
            <a:pPr lvl="1" marL="1023120" indent="-456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70000"/>
              <a:buFont typeface="Wingdings" charset="2"/>
              <a:buChar char=""/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Bestätigt durch 3000 Arbeiter- und Soldatenräte in Berlin</a:t>
            </a:r>
            <a:endParaRPr b="0" lang="de-DE" sz="2600" spc="-1" strike="noStrike">
              <a:latin typeface="Arial"/>
            </a:endParaRPr>
          </a:p>
        </p:txBody>
      </p:sp>
    </p:spTree>
  </p:cSld>
  <p:timing>
    <p:tnLst>
      <p:par>
        <p:cTn id="203" dur="indefinite" restart="never" nodeType="tmRoot">
          <p:childTnLst>
            <p:seq>
              <p:cTn id="204" dur="indefinite" nodeType="mainSeq">
                <p:childTnLst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0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35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78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07" end="2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de-DE" sz="3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Folgen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11. November 1918:</a:t>
            </a:r>
            <a:endParaRPr b="0" lang="de-DE" sz="26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"/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Beendigung der Kampfhandlungen durch den Waffenstillstandsvertrag von Compiègne</a:t>
            </a:r>
            <a:endParaRPr b="0" lang="de-DE" sz="26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" charset="2"/>
              <a:buChar char=""/>
            </a:pPr>
            <a:r>
              <a:rPr b="0" i="1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Ende des 1. Weltkrieges</a:t>
            </a:r>
            <a:endParaRPr b="0" lang="de-DE" sz="2600" spc="-1" strike="noStrike">
              <a:latin typeface="Arial"/>
            </a:endParaRPr>
          </a:p>
          <a:p>
            <a:pPr lvl="2" marL="1296000" indent="-286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ca. 10 Mio. Tote (davon ca. 1,8 Mio. Deutsche)</a:t>
            </a:r>
            <a:endParaRPr b="0" lang="de-DE" sz="2600" spc="-1" strike="noStrike">
              <a:latin typeface="Arial"/>
            </a:endParaRPr>
          </a:p>
          <a:p>
            <a:pPr lvl="2" marL="1296000" indent="-286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ca. 20 Mio. Verwundete (davon ca. 4,2 Mio. Deutsche)</a:t>
            </a:r>
            <a:endParaRPr b="0" lang="de-DE" sz="2600" spc="-1" strike="noStrike">
              <a:latin typeface="Arial"/>
            </a:endParaRPr>
          </a:p>
          <a:p>
            <a:pPr lvl="2" marL="1296000" indent="-286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Mehr als 600.000 Deutsche in Kriegsgefangenschaft </a:t>
            </a:r>
            <a:endParaRPr b="0" lang="de-DE" sz="2600" spc="-1" strike="noStrike">
              <a:latin typeface="Arial"/>
            </a:endParaRPr>
          </a:p>
        </p:txBody>
      </p:sp>
    </p:spTree>
  </p:cSld>
  <p:timing>
    <p:tnLst>
      <p:par>
        <p:cTn id="227" dur="indefinite" restart="never" nodeType="tmRoot">
          <p:childTnLst>
            <p:seq>
              <p:cTn id="228" dur="indefinite" nodeType="mainSeq">
                <p:childTnLst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9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99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23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70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23" end="2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504000" y="300960"/>
            <a:ext cx="907164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de-DE" sz="3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Folgen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503640" y="2088000"/>
            <a:ext cx="907164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Die Dezemberkämpfe 1918:</a:t>
            </a:r>
            <a:endParaRPr b="0" lang="de-DE" sz="2600" spc="-1" strike="noStrike">
              <a:latin typeface="Arial"/>
            </a:endParaRPr>
          </a:p>
          <a:p>
            <a:pPr lvl="2" marL="1296000" indent="-28728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b="0" i="1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6. Dezember:</a:t>
            </a: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 gewaltsamer Putschversuch mit vielen Todesopfern</a:t>
            </a:r>
            <a:endParaRPr b="0" lang="de-DE" sz="2600" spc="-1" strike="noStrike">
              <a:latin typeface="Arial"/>
            </a:endParaRPr>
          </a:p>
          <a:p>
            <a:pPr lvl="2" marL="1296000" indent="-28728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b="0" i="1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Die Weihnachtskrise</a:t>
            </a: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de-DE" sz="26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Der Januaraufstand 1919</a:t>
            </a:r>
            <a:endParaRPr b="0" lang="de-DE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34"/>
              </a:spcAft>
            </a:pPr>
            <a:endParaRPr b="0" lang="de-DE" sz="2600" spc="-1" strike="noStrike">
              <a:latin typeface="Arial"/>
            </a:endParaRPr>
          </a:p>
        </p:txBody>
      </p:sp>
    </p:spTree>
  </p:cSld>
  <p:transition spd="med">
    <p:wipe dir="u"/>
  </p:transition>
  <p:timing>
    <p:tnLst>
      <p:par>
        <p:cTn id="253" dur="indefinite" restart="never" nodeType="tmRoot">
          <p:childTnLst>
            <p:seq>
              <p:cTn id="254" dur="indefinite" nodeType="mainSeq">
                <p:childTnLst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25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87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08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504360" y="0"/>
            <a:ext cx="907164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i="1" lang="de-DE" sz="3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Nationalversammlung und Weimarer Verfassung 1919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532080" y="1198080"/>
            <a:ext cx="9071640" cy="598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19. Januar 1919:</a:t>
            </a:r>
            <a:endParaRPr b="0" lang="de-DE" sz="26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/>
              <a:buChar char=""/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Wahlen zur Nationalversammlung</a:t>
            </a:r>
            <a:endParaRPr b="0" lang="de-DE" sz="2600" spc="-1" strike="noStrike">
              <a:latin typeface="Arial"/>
            </a:endParaRPr>
          </a:p>
          <a:p>
            <a:pPr lvl="2" marL="1296000" indent="-28728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Erarbeitung einer demokratischen Verfassung</a:t>
            </a:r>
            <a:endParaRPr b="0" lang="de-DE" sz="2600" spc="-1" strike="noStrike">
              <a:latin typeface="Arial"/>
            </a:endParaRPr>
          </a:p>
          <a:p>
            <a:pPr lvl="2" marL="1296000" indent="-28728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Wahl einer handlungsfähigen Regierung</a:t>
            </a:r>
            <a:endParaRPr b="0" lang="de-DE" sz="26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06. Februar 1919:</a:t>
            </a:r>
            <a:endParaRPr b="0" lang="de-DE" sz="26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/>
              <a:buChar char=""/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Erstes Treffen der gewählten Abgeordneten im Nationaltheater in Weimar </a:t>
            </a:r>
            <a:endParaRPr b="0" lang="de-DE" sz="26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11. Februar 1919:</a:t>
            </a:r>
            <a:endParaRPr b="0" lang="de-DE" sz="26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/>
              <a:buChar char=""/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Friedrich Ebert (SPD) wird von der Nationalversammlung zum deutschen Präsidenten gewählt</a:t>
            </a:r>
            <a:endParaRPr b="0" lang="de-DE" sz="26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/>
              <a:buChar char=""/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Philipp Scheidemann (SPD) wird deutscher Reichskanzler</a:t>
            </a:r>
            <a:endParaRPr b="0" lang="de-DE" sz="2600" spc="-1" strike="noStrike">
              <a:latin typeface="Arial"/>
            </a:endParaRPr>
          </a:p>
        </p:txBody>
      </p:sp>
    </p:spTree>
  </p:cSld>
  <p:transition spd="med">
    <p:wipe dir="u"/>
  </p:transition>
  <p:timing>
    <p:tnLst>
      <p:par>
        <p:cTn id="271" dur="indefinite" restart="never" nodeType="tmRoot">
          <p:childTnLst>
            <p:seq>
              <p:cTn id="272" dur="indefinite" nodeType="mainSeq">
                <p:childTnLst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7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48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92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30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48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20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38" end="3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327" end="3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de-DE" sz="3600" spc="-1" strike="noStrike">
                <a:solidFill>
                  <a:srgbClr val="000000"/>
                </a:solidFill>
                <a:latin typeface="Arial"/>
                <a:ea typeface="DejaVu Sans"/>
              </a:rPr>
              <a:t>Quellen: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504000" y="1768680"/>
            <a:ext cx="907164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6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https://www.lpb-bw.de/novemberrevolution/</a:t>
            </a:r>
            <a:endParaRPr b="0" lang="de-DE" sz="26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6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https://www.bpb.de/55949/vom-kaiserreich-zur-republik-1918-19?p=all</a:t>
            </a:r>
            <a:endParaRPr b="0" lang="de-DE" sz="26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6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https://de.wikipedia.org/wiki/Novemberrevolution</a:t>
            </a:r>
            <a:endParaRPr b="0" lang="de-DE" sz="26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6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5"/>
              </a:rPr>
              <a:t>https://www.bpb.de/izpb/274840/deutsche-revolution?p=all</a:t>
            </a:r>
            <a:endParaRPr b="0" lang="de-DE" sz="26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Unterrichtsmaterialien aus dem vergangenen Schuljahr</a:t>
            </a:r>
            <a:endParaRPr b="0" lang="de-DE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de-DE" sz="2600" spc="-1" strike="noStrike">
              <a:latin typeface="Arial"/>
            </a:endParaRPr>
          </a:p>
        </p:txBody>
      </p:sp>
    </p:spTree>
  </p:cSld>
  <p:transition spd="med">
    <p:wipe dir="u"/>
  </p:transition>
  <p:timing>
    <p:tnLst>
      <p:par>
        <p:cTn id="307" dur="indefinite" restart="never" nodeType="tmRoot">
          <p:childTnLst>
            <p:seq>
              <p:cTn id="3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de-DE" sz="3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Grundsätzliche Definition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504000" y="1769040"/>
            <a:ext cx="4425840" cy="23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Sturz der </a:t>
            </a:r>
            <a:r>
              <a:rPr b="0" i="1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konstitutionellen Monarchie</a:t>
            </a: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 im deutschen Kaiserreich und die folgende Umstellung des politischen Systems auf eine </a:t>
            </a:r>
            <a:r>
              <a:rPr b="0" i="1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parlamentarische Demokratie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5152680" y="1769040"/>
            <a:ext cx="4425840" cy="209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Konstitutionelle Monarchie:</a:t>
            </a:r>
            <a:r>
              <a:rPr b="0" i="1" lang="de-DE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de-DE" sz="3200" spc="-1" strike="noStrike">
              <a:latin typeface="Arial"/>
            </a:endParaRPr>
          </a:p>
          <a:p>
            <a:pPr marL="540720">
              <a:lnSpc>
                <a:spcPct val="100000"/>
              </a:lnSpc>
              <a:spcBef>
                <a:spcPts val="1134"/>
              </a:spcBef>
            </a:pPr>
            <a:r>
              <a:rPr b="0" i="1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→ </a:t>
            </a:r>
            <a:r>
              <a:rPr b="0" i="1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Die Macht des Monarchen </a:t>
            </a:r>
            <a:r>
              <a:rPr b="0" i="1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ist durch die Verfassung </a:t>
            </a:r>
            <a:r>
              <a:rPr b="0" i="1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eingeschränkt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5152680" y="4059360"/>
            <a:ext cx="4425840" cy="209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Parlamentarische Demokratie:</a:t>
            </a:r>
            <a:endParaRPr b="0" lang="de-DE" sz="2000" spc="-1" strike="noStrike">
              <a:latin typeface="Arial"/>
            </a:endParaRPr>
          </a:p>
          <a:p>
            <a:pPr marL="540720">
              <a:lnSpc>
                <a:spcPct val="100000"/>
              </a:lnSpc>
              <a:spcBef>
                <a:spcPts val="1134"/>
              </a:spcBef>
            </a:pPr>
            <a:r>
              <a:rPr b="0" i="1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→ </a:t>
            </a:r>
            <a:r>
              <a:rPr b="0" i="1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Ein Parlament entscheidet </a:t>
            </a:r>
            <a:r>
              <a:rPr b="0" i="1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über die Gesetzgebung</a:t>
            </a:r>
            <a:endParaRPr b="0" lang="de-DE" sz="2000" spc="-1" strike="noStrike">
              <a:latin typeface="Arial"/>
            </a:endParaRPr>
          </a:p>
        </p:txBody>
      </p:sp>
      <p:pic>
        <p:nvPicPr>
          <p:cNvPr id="158" name="Grafik 157" descr=""/>
          <p:cNvPicPr/>
          <p:nvPr/>
        </p:nvPicPr>
        <p:blipFill>
          <a:blip r:embed="rId2"/>
          <a:stretch/>
        </p:blipFill>
        <p:spPr>
          <a:xfrm>
            <a:off x="614880" y="4428000"/>
            <a:ext cx="4242960" cy="2375280"/>
          </a:xfrm>
          <a:prstGeom prst="rect">
            <a:avLst/>
          </a:prstGeom>
          <a:ln>
            <a:noFill/>
          </a:ln>
        </p:spPr>
      </p:pic>
      <p:sp>
        <p:nvSpPr>
          <p:cNvPr id="159" name="CustomShape 5"/>
          <p:cNvSpPr/>
          <p:nvPr/>
        </p:nvSpPr>
        <p:spPr>
          <a:xfrm>
            <a:off x="648000" y="6912000"/>
            <a:ext cx="417528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Der gestürzte Kaiser Wilhelm II.</a:t>
            </a:r>
            <a:endParaRPr b="0" lang="de-DE" sz="1800" spc="-1" strike="noStrike">
              <a:latin typeface="Arial"/>
            </a:endParaRPr>
          </a:p>
        </p:txBody>
      </p:sp>
    </p:spTree>
  </p:cSld>
  <p:transition spd="med">
    <p:wipe dir="u"/>
  </p:transition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rafik 159" descr=""/>
          <p:cNvPicPr/>
          <p:nvPr/>
        </p:nvPicPr>
        <p:blipFill>
          <a:blip r:embed="rId2"/>
          <a:stretch/>
        </p:blipFill>
        <p:spPr>
          <a:xfrm>
            <a:off x="504000" y="388800"/>
            <a:ext cx="9070920" cy="6713280"/>
          </a:xfrm>
          <a:prstGeom prst="rect">
            <a:avLst/>
          </a:prstGeom>
          <a:ln w="38160">
            <a:solidFill>
              <a:srgbClr val="000000"/>
            </a:solidFill>
            <a:round/>
          </a:ln>
        </p:spPr>
      </p:pic>
    </p:spTree>
  </p:cSld>
  <p:transition spd="med">
    <p:wipe dir="u"/>
  </p:transition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de-DE" sz="3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Ursachen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2592000" y="576000"/>
            <a:ext cx="1078920" cy="6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4032000" y="3960000"/>
            <a:ext cx="1510920" cy="6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</p:txBody>
      </p:sp>
      <p:sp>
        <p:nvSpPr>
          <p:cNvPr id="164" name="CustomShape 4"/>
          <p:cNvSpPr/>
          <p:nvPr/>
        </p:nvSpPr>
        <p:spPr>
          <a:xfrm>
            <a:off x="504000" y="14522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16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i="1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Der 1. Weltkrieg:</a:t>
            </a:r>
            <a:endParaRPr b="0" lang="de-DE" sz="2400" spc="-1" strike="noStrike">
              <a:latin typeface="Arial"/>
            </a:endParaRPr>
          </a:p>
          <a:p>
            <a:pPr lvl="1" marL="432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Extreme Belastung der Bevölkerung nach mehr als 4 Jahren Krieg (</a:t>
            </a: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Armut, Hunger, Seuchen, Verwüstung, Verlust von Angehörigen, sehr schlechte und harte Arbeitsbedingungen)</a:t>
            </a:r>
            <a:endParaRPr b="0" lang="de-DE" sz="2400" spc="-1" strike="noStrike">
              <a:latin typeface="Arial"/>
            </a:endParaRPr>
          </a:p>
        </p:txBody>
      </p:sp>
      <p:pic>
        <p:nvPicPr>
          <p:cNvPr id="165" name="Grafik 2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419920" y="3960000"/>
            <a:ext cx="5238360" cy="3438000"/>
          </a:xfrm>
          <a:prstGeom prst="rect">
            <a:avLst/>
          </a:prstGeom>
          <a:ln w="12600">
            <a:solidFill>
              <a:schemeClr val="tx1"/>
            </a:solidFill>
            <a:round/>
          </a:ln>
        </p:spPr>
      </p:pic>
    </p:spTree>
  </p:cSld>
  <p:transition spd="slow">
    <p:wipe dir="l"/>
  </p:transition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8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de-DE" sz="3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Ursachen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2592000" y="576000"/>
            <a:ext cx="1078920" cy="6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4032000" y="3960000"/>
            <a:ext cx="1510920" cy="6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504000" y="1769040"/>
            <a:ext cx="9070560" cy="458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16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i="1" lang="de-DE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1" i="1" lang="de-DE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Der Waffenstillstandsgesuch von Compiègne</a:t>
            </a:r>
            <a:endParaRPr b="0" lang="de-DE" sz="2400" spc="-1" strike="noStrike">
              <a:latin typeface="Arial"/>
            </a:endParaRPr>
          </a:p>
          <a:p>
            <a:pPr lvl="1" marL="432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i="1" lang="de-DE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Grundsätze: </a:t>
            </a:r>
            <a:endParaRPr b="0" lang="de-DE" sz="2400" spc="-1" strike="noStrike">
              <a:latin typeface="Arial"/>
            </a:endParaRPr>
          </a:p>
          <a:p>
            <a:pPr lvl="3" marL="864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de-DE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„</a:t>
            </a:r>
            <a:r>
              <a:rPr b="0" i="1" lang="de-DE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Herrschaft des Rechts und der Demokratie überall“</a:t>
            </a:r>
            <a:endParaRPr b="0" lang="de-DE" sz="2400" spc="-1" strike="noStrike">
              <a:latin typeface="Arial"/>
            </a:endParaRPr>
          </a:p>
          <a:p>
            <a:pPr lvl="3" marL="864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de-DE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„</a:t>
            </a:r>
            <a:r>
              <a:rPr b="0" i="1" lang="de-DE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Selbstbestimmungsrecht der Völker“</a:t>
            </a:r>
            <a:endParaRPr b="0" lang="de-DE" sz="2400" spc="-1" strike="noStrike">
              <a:latin typeface="Arial"/>
            </a:endParaRPr>
          </a:p>
          <a:p>
            <a:pPr lvl="3" marL="864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de-DE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„</a:t>
            </a:r>
            <a:r>
              <a:rPr b="0" i="1" lang="de-DE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unparteiische Gerechtigkeit und Gleichberechtigung“</a:t>
            </a:r>
            <a:endParaRPr b="0" lang="de-DE" sz="2400" spc="-1" strike="noStrike">
              <a:latin typeface="Arial"/>
            </a:endParaRPr>
          </a:p>
          <a:p>
            <a:pPr lvl="1" marL="432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Starker Friedenswille des deutschen Volkes nach der Erkenntnis, dass der Krieg verloren war</a:t>
            </a:r>
            <a:endParaRPr b="0" lang="de-DE" sz="2400" spc="-1" strike="noStrike">
              <a:latin typeface="Arial"/>
            </a:endParaRPr>
          </a:p>
          <a:p>
            <a:pPr lvl="1" marL="432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Eindruck, dass Kaiser Wilhelm II. dem Frieden im Weg stand</a:t>
            </a:r>
            <a:endParaRPr b="0" lang="de-DE" sz="2400" spc="-1" strike="noStrike">
              <a:latin typeface="Arial"/>
            </a:endParaRPr>
          </a:p>
          <a:p>
            <a:pPr lvl="1" marL="432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Forderung nach der Stürzung des Monarchen</a:t>
            </a:r>
            <a:endParaRPr b="0" lang="de-DE" sz="2400" spc="-1" strike="noStrike"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43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56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07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43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96" end="2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88" end="3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47" end="3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de-DE" sz="3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Ablauf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288000" y="3456000"/>
            <a:ext cx="9430920" cy="502920"/>
          </a:xfrm>
          <a:custGeom>
            <a:avLst/>
            <a:gdLst/>
            <a:ahLst/>
            <a:rect l="l" t="t" r="r" b="b"/>
            <a:pathLst>
              <a:path w="26201" h="1400">
                <a:moveTo>
                  <a:pt x="0" y="226"/>
                </a:moveTo>
                <a:lnTo>
                  <a:pt x="23169" y="226"/>
                </a:lnTo>
                <a:lnTo>
                  <a:pt x="23169" y="0"/>
                </a:lnTo>
                <a:lnTo>
                  <a:pt x="26201" y="700"/>
                </a:lnTo>
                <a:lnTo>
                  <a:pt x="23169" y="1400"/>
                </a:lnTo>
                <a:lnTo>
                  <a:pt x="23169" y="1174"/>
                </a:lnTo>
                <a:lnTo>
                  <a:pt x="0" y="1174"/>
                </a:lnTo>
                <a:lnTo>
                  <a:pt x="0" y="226"/>
                </a:lnTo>
              </a:path>
            </a:pathLst>
          </a:custGeom>
          <a:solidFill>
            <a:srgbClr val="999999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Line 3"/>
          <p:cNvSpPr/>
          <p:nvPr/>
        </p:nvSpPr>
        <p:spPr>
          <a:xfrm flipH="1">
            <a:off x="431640" y="3744000"/>
            <a:ext cx="360" cy="1008000"/>
          </a:xfrm>
          <a:prstGeom prst="line">
            <a:avLst/>
          </a:prstGeom>
          <a:ln w="38160">
            <a:solidFill>
              <a:srgbClr val="9999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4"/>
          <p:cNvSpPr/>
          <p:nvPr/>
        </p:nvSpPr>
        <p:spPr>
          <a:xfrm>
            <a:off x="216720" y="4752000"/>
            <a:ext cx="2086920" cy="8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b00000"/>
                </a:solidFill>
                <a:latin typeface="Arial"/>
                <a:ea typeface="DejaVu Sans"/>
              </a:rPr>
              <a:t>Ende Oktober / Anfang November 1918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74" name="Line 5"/>
          <p:cNvSpPr/>
          <p:nvPr/>
        </p:nvSpPr>
        <p:spPr>
          <a:xfrm flipH="1" flipV="1">
            <a:off x="1511640" y="2519640"/>
            <a:ext cx="720" cy="1224360"/>
          </a:xfrm>
          <a:prstGeom prst="line">
            <a:avLst/>
          </a:prstGeom>
          <a:ln w="38160">
            <a:solidFill>
              <a:srgbClr val="9999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6"/>
          <p:cNvSpPr/>
          <p:nvPr/>
        </p:nvSpPr>
        <p:spPr>
          <a:xfrm>
            <a:off x="288000" y="2133720"/>
            <a:ext cx="2590920" cy="37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3. / 4. November 1918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76" name="Line 7"/>
          <p:cNvSpPr/>
          <p:nvPr/>
        </p:nvSpPr>
        <p:spPr>
          <a:xfrm>
            <a:off x="3240000" y="3779640"/>
            <a:ext cx="11520" cy="972360"/>
          </a:xfrm>
          <a:prstGeom prst="line">
            <a:avLst/>
          </a:prstGeom>
          <a:ln w="38160">
            <a:solidFill>
              <a:srgbClr val="9999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8"/>
          <p:cNvSpPr/>
          <p:nvPr/>
        </p:nvSpPr>
        <p:spPr>
          <a:xfrm>
            <a:off x="2304000" y="4752000"/>
            <a:ext cx="214740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7. November 1918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78" name="Line 9"/>
          <p:cNvSpPr/>
          <p:nvPr/>
        </p:nvSpPr>
        <p:spPr>
          <a:xfrm flipH="1" flipV="1">
            <a:off x="4391640" y="2519640"/>
            <a:ext cx="360" cy="1224000"/>
          </a:xfrm>
          <a:prstGeom prst="line">
            <a:avLst/>
          </a:prstGeom>
          <a:ln w="38160">
            <a:solidFill>
              <a:srgbClr val="9999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10"/>
          <p:cNvSpPr/>
          <p:nvPr/>
        </p:nvSpPr>
        <p:spPr>
          <a:xfrm>
            <a:off x="3312000" y="2133720"/>
            <a:ext cx="2158920" cy="38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8. November 1918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80" name="Line 11"/>
          <p:cNvSpPr/>
          <p:nvPr/>
        </p:nvSpPr>
        <p:spPr>
          <a:xfrm>
            <a:off x="5616000" y="3779640"/>
            <a:ext cx="360" cy="972360"/>
          </a:xfrm>
          <a:prstGeom prst="line">
            <a:avLst/>
          </a:prstGeom>
          <a:ln w="38160">
            <a:solidFill>
              <a:srgbClr val="9999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12"/>
          <p:cNvSpPr/>
          <p:nvPr/>
        </p:nvSpPr>
        <p:spPr>
          <a:xfrm>
            <a:off x="4668840" y="4752000"/>
            <a:ext cx="215892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9. November 1918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82" name="Line 13"/>
          <p:cNvSpPr/>
          <p:nvPr/>
        </p:nvSpPr>
        <p:spPr>
          <a:xfrm flipV="1">
            <a:off x="6984000" y="2519640"/>
            <a:ext cx="360" cy="1085760"/>
          </a:xfrm>
          <a:prstGeom prst="line">
            <a:avLst/>
          </a:prstGeom>
          <a:ln w="38160">
            <a:solidFill>
              <a:srgbClr val="9999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14"/>
          <p:cNvSpPr/>
          <p:nvPr/>
        </p:nvSpPr>
        <p:spPr>
          <a:xfrm>
            <a:off x="5832000" y="2160000"/>
            <a:ext cx="2446920" cy="3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10. November 1918</a:t>
            </a:r>
            <a:endParaRPr b="0" lang="de-DE" sz="1800" spc="-1" strike="noStrike">
              <a:latin typeface="Arial"/>
            </a:endParaRPr>
          </a:p>
        </p:txBody>
      </p:sp>
    </p:spTree>
  </p:cSld>
  <p:transition spd="med">
    <p:wipe dir="u"/>
  </p:transition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360000" y="149760"/>
            <a:ext cx="935892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de-DE" sz="3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Ende Oktober / Anfang November 1918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360000" y="1800000"/>
            <a:ext cx="9358920" cy="503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16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Endphase des 1. Weltkriegs</a:t>
            </a:r>
            <a:endParaRPr b="0" lang="de-DE" sz="2600" spc="-1" strike="noStrike">
              <a:latin typeface="Arial"/>
            </a:endParaRPr>
          </a:p>
          <a:p>
            <a:pPr marL="216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Aufforderung, mit der Flotte gegen England auszulaufen</a:t>
            </a:r>
            <a:endParaRPr b="0" lang="de-DE" sz="2600" spc="-1" strike="noStrike">
              <a:latin typeface="Arial"/>
            </a:endParaRPr>
          </a:p>
          <a:p>
            <a:pPr marL="216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Aufstand der Matrosen in Wilhelmshaven aufgrund der Aussichtslosigkeit des Krieges </a:t>
            </a:r>
            <a:endParaRPr b="0" lang="de-DE" sz="2600" spc="-1" strike="noStrike">
              <a:latin typeface="Arial"/>
            </a:endParaRPr>
          </a:p>
          <a:p>
            <a:pPr marL="216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Anschluss tausender Marinesoldaten und Arbeiter im ganzen Deutschen Reich</a:t>
            </a:r>
            <a:endParaRPr b="0" lang="de-DE" sz="2600" spc="-1" strike="noStrike">
              <a:latin typeface="Arial"/>
            </a:endParaRPr>
          </a:p>
          <a:p>
            <a:pPr marL="216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Bildung von Soldaten- und Arbeiterräten</a:t>
            </a:r>
            <a:endParaRPr b="0" lang="de-DE" sz="2600" spc="-1" strike="noStrike">
              <a:latin typeface="Arial"/>
            </a:endParaRPr>
          </a:p>
        </p:txBody>
      </p:sp>
    </p:spTree>
  </p:cSld>
  <p:transition spd="med">
    <p:wipe dir="u"/>
  </p:transition>
  <p:timing>
    <p:tnLst>
      <p:par>
        <p:cTn id="91" dur="indefinite" restart="never" nodeType="tmRoot">
          <p:childTnLst>
            <p:seq>
              <p:cTn id="92" dur="indefinite" nodeType="mainSeq">
                <p:childTnLst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7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82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66" end="2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40" end="2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de-DE" sz="3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Ablauf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288000" y="3456000"/>
            <a:ext cx="9430920" cy="502920"/>
          </a:xfrm>
          <a:custGeom>
            <a:avLst/>
            <a:gdLst/>
            <a:ahLst/>
            <a:rect l="l" t="t" r="r" b="b"/>
            <a:pathLst>
              <a:path w="26201" h="1400">
                <a:moveTo>
                  <a:pt x="0" y="226"/>
                </a:moveTo>
                <a:lnTo>
                  <a:pt x="23169" y="226"/>
                </a:lnTo>
                <a:lnTo>
                  <a:pt x="23169" y="0"/>
                </a:lnTo>
                <a:lnTo>
                  <a:pt x="26201" y="700"/>
                </a:lnTo>
                <a:lnTo>
                  <a:pt x="23169" y="1400"/>
                </a:lnTo>
                <a:lnTo>
                  <a:pt x="23169" y="1174"/>
                </a:lnTo>
                <a:lnTo>
                  <a:pt x="0" y="1174"/>
                </a:lnTo>
                <a:lnTo>
                  <a:pt x="0" y="226"/>
                </a:lnTo>
              </a:path>
            </a:pathLst>
          </a:custGeom>
          <a:solidFill>
            <a:srgbClr val="999999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Line 3"/>
          <p:cNvSpPr/>
          <p:nvPr/>
        </p:nvSpPr>
        <p:spPr>
          <a:xfrm>
            <a:off x="432000" y="3816000"/>
            <a:ext cx="360" cy="1080000"/>
          </a:xfrm>
          <a:prstGeom prst="line">
            <a:avLst/>
          </a:prstGeom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4"/>
          <p:cNvSpPr/>
          <p:nvPr/>
        </p:nvSpPr>
        <p:spPr>
          <a:xfrm>
            <a:off x="288000" y="5112000"/>
            <a:ext cx="2086920" cy="8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Ende Oktober / Anfang November 1918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90" name="Line 5"/>
          <p:cNvSpPr/>
          <p:nvPr/>
        </p:nvSpPr>
        <p:spPr>
          <a:xfrm flipV="1">
            <a:off x="1512000" y="2304000"/>
            <a:ext cx="360" cy="1224000"/>
          </a:xfrm>
          <a:prstGeom prst="line">
            <a:avLst/>
          </a:prstGeom>
          <a:ln w="38160">
            <a:solidFill>
              <a:srgbClr val="9999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6"/>
          <p:cNvSpPr/>
          <p:nvPr/>
        </p:nvSpPr>
        <p:spPr>
          <a:xfrm>
            <a:off x="288000" y="1989720"/>
            <a:ext cx="2590920" cy="6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b00000"/>
                </a:solidFill>
                <a:latin typeface="Arial"/>
                <a:ea typeface="DejaVu Sans"/>
              </a:rPr>
              <a:t>3. / 4. November 1918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92" name="Line 7"/>
          <p:cNvSpPr/>
          <p:nvPr/>
        </p:nvSpPr>
        <p:spPr>
          <a:xfrm>
            <a:off x="3240000" y="3888000"/>
            <a:ext cx="360" cy="936000"/>
          </a:xfrm>
          <a:prstGeom prst="line">
            <a:avLst/>
          </a:prstGeom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8"/>
          <p:cNvSpPr/>
          <p:nvPr/>
        </p:nvSpPr>
        <p:spPr>
          <a:xfrm>
            <a:off x="2304000" y="4837680"/>
            <a:ext cx="287892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7. November 1918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94" name="Line 9"/>
          <p:cNvSpPr/>
          <p:nvPr/>
        </p:nvSpPr>
        <p:spPr>
          <a:xfrm flipV="1">
            <a:off x="4392000" y="2448000"/>
            <a:ext cx="360" cy="1152000"/>
          </a:xfrm>
          <a:prstGeom prst="line">
            <a:avLst/>
          </a:prstGeom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10"/>
          <p:cNvSpPr/>
          <p:nvPr/>
        </p:nvSpPr>
        <p:spPr>
          <a:xfrm>
            <a:off x="3312000" y="2133720"/>
            <a:ext cx="215892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8. November 1918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96" name="Line 11"/>
          <p:cNvSpPr/>
          <p:nvPr/>
        </p:nvSpPr>
        <p:spPr>
          <a:xfrm>
            <a:off x="5616000" y="3888000"/>
            <a:ext cx="360" cy="864000"/>
          </a:xfrm>
          <a:prstGeom prst="line">
            <a:avLst/>
          </a:prstGeom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12"/>
          <p:cNvSpPr/>
          <p:nvPr/>
        </p:nvSpPr>
        <p:spPr>
          <a:xfrm>
            <a:off x="4752000" y="4752000"/>
            <a:ext cx="2158920" cy="6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9. November 1918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98" name="Line 13"/>
          <p:cNvSpPr/>
          <p:nvPr/>
        </p:nvSpPr>
        <p:spPr>
          <a:xfrm flipV="1">
            <a:off x="6984000" y="2520000"/>
            <a:ext cx="360" cy="1008000"/>
          </a:xfrm>
          <a:prstGeom prst="line">
            <a:avLst/>
          </a:prstGeom>
          <a:ln w="381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14"/>
          <p:cNvSpPr/>
          <p:nvPr/>
        </p:nvSpPr>
        <p:spPr>
          <a:xfrm>
            <a:off x="5832000" y="2160000"/>
            <a:ext cx="244692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10. November 1918</a:t>
            </a:r>
            <a:endParaRPr b="0" lang="de-DE" sz="1800" spc="-1" strike="noStrike">
              <a:latin typeface="Arial"/>
            </a:endParaRPr>
          </a:p>
        </p:txBody>
      </p:sp>
    </p:spTree>
  </p:cSld>
  <p:transition spd="med">
    <p:wipe dir="u"/>
  </p:transition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360000" y="346320"/>
            <a:ext cx="9358920" cy="86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de-DE" sz="3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3. / 4. November 1918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360000" y="1800000"/>
            <a:ext cx="9358920" cy="503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16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Blutige Straßenschlachten führen zu einem Aufstand</a:t>
            </a:r>
            <a:endParaRPr b="0" lang="de-DE" sz="2600" spc="-1" strike="noStrike">
              <a:latin typeface="Arial"/>
            </a:endParaRPr>
          </a:p>
          <a:p>
            <a:pPr marL="216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Absetzung der Offiziere </a:t>
            </a:r>
            <a:endParaRPr b="0" lang="de-DE" sz="2600" spc="-1" strike="noStrike">
              <a:latin typeface="Arial"/>
            </a:endParaRPr>
          </a:p>
          <a:p>
            <a:pPr marL="216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Wahlen von Soldaten- und Bürgerräten nach russischem Vorbild</a:t>
            </a:r>
            <a:endParaRPr b="0" lang="de-DE" sz="2600" spc="-1" strike="noStrike">
              <a:latin typeface="Arial"/>
            </a:endParaRPr>
          </a:p>
          <a:p>
            <a:pPr marL="216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Übernahme der Regierungsgewalt in allen deutschen Großstädten</a:t>
            </a:r>
            <a:endParaRPr b="0" lang="de-DE" sz="2600" spc="-1" strike="noStrike">
              <a:latin typeface="Arial"/>
            </a:endParaRPr>
          </a:p>
        </p:txBody>
      </p:sp>
    </p:spTree>
  </p:cSld>
  <p:transition spd="med">
    <p:wipe dir="u"/>
  </p:transition>
  <p:timing>
    <p:tnLst>
      <p:par>
        <p:cTn id="119" dur="indefinite" restart="never" nodeType="tmRoot">
          <p:childTnLst>
            <p:seq>
              <p:cTn id="120" dur="indefinite" nodeType="mainSeq">
                <p:childTnLst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51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76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37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LibreOffice/5.4.5.1$Windows_X86_64 LibreOffice_project/79c9829dd5d8054ec39a82dc51cd9eff340dbee8</Application>
  <Words>699</Words>
  <Paragraphs>107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2021-11-09T12:10:10Z</dcterms:created>
  <dc:creator/>
  <dc:description/>
  <dc:language>de-DE</dc:language>
  <cp:lastModifiedBy/>
  <dcterms:modified xsi:type="dcterms:W3CDTF">2021-11-17T09:47:16Z</dcterms:modified>
  <cp:revision>6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Benutzerdefiniert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19</vt:i4>
  </property>
</Properties>
</file>